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4"/>
  </p:sldMasterIdLst>
  <p:notesMasterIdLst>
    <p:notesMasterId r:id="rId26"/>
  </p:notesMasterIdLst>
  <p:sldIdLst>
    <p:sldId id="280" r:id="rId5"/>
    <p:sldId id="279" r:id="rId6"/>
    <p:sldId id="262" r:id="rId7"/>
    <p:sldId id="282" r:id="rId8"/>
    <p:sldId id="28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81" r:id="rId21"/>
    <p:sldId id="274" r:id="rId22"/>
    <p:sldId id="277" r:id="rId23"/>
    <p:sldId id="275" r:id="rId24"/>
    <p:sldId id="278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Choi" initials="HC" lastIdx="1" clrIdx="0">
    <p:extLst>
      <p:ext uri="{19B8F6BF-5375-455C-9EA6-DF929625EA0E}">
        <p15:presenceInfo xmlns:p15="http://schemas.microsoft.com/office/powerpoint/2012/main" userId="S::Hannah.Choi@phe.gov.uk::4ff1da25-6d8f-4961-ad82-912a5d733a4c" providerId="AD"/>
      </p:ext>
    </p:extLst>
  </p:cmAuthor>
  <p:cmAuthor id="2" name="Lababa Hasan" initials="LH" lastIdx="1" clrIdx="1">
    <p:extLst>
      <p:ext uri="{19B8F6BF-5375-455C-9EA6-DF929625EA0E}">
        <p15:presenceInfo xmlns:p15="http://schemas.microsoft.com/office/powerpoint/2012/main" userId="S::Lababa.Hasan@phe.gov.uk::a591f956-79f6-4bc4-a567-aa744920ec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9E"/>
    <a:srgbClr val="007C91"/>
    <a:srgbClr val="00AB8E"/>
    <a:srgbClr val="00AE8E"/>
    <a:srgbClr val="00A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2848" autoAdjust="0"/>
  </p:normalViewPr>
  <p:slideViewPr>
    <p:cSldViewPr>
      <p:cViewPr varScale="1">
        <p:scale>
          <a:sx n="62" d="100"/>
          <a:sy n="62" d="100"/>
        </p:scale>
        <p:origin x="804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col19.phe.gov.uk\Colindale_Data\HQ%20Group%20and%20LARS\Group%20Data\Bacteraemia\ICU%20surveillance\Quarterly%20Reports\AZ\Q26\Surveillance%20Update\Participation\Actively%20participating%20uni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col19.phe.gov.uk\Colindale_Data\HQ%20Group%20and%20LARS\Group%20Data\Bacteraemia\ICU%20surveillance\Quarterly%20Reports\AZ\Q26\Surveillance%20Update\Participation\Actively%20participating%20uni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col19.phe.gov.uk\Colindale_Data\HQ%20Group%20and%20LARS\Group%20Data\Bacteraemia\ICU%20surveillance\Quarterly%20Reports\AZ\Q26\Surveillance%20Update\Participation\Actively%20participating%20uni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[Actively participating units.xlsx]Sheet1!PivotTable3</c:name>
    <c:fmtId val="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Adult</a:t>
            </a:r>
            <a:r>
              <a:rPr lang="en-US" baseline="0"/>
              <a:t> CCUs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rgbClr val="007C91"/>
            </a:solidFill>
            <a:round/>
          </a:ln>
          <a:effectLst/>
        </c:spPr>
        <c:marker>
          <c:symbol val="circle"/>
          <c:size val="5"/>
          <c:spPr>
            <a:solidFill>
              <a:srgbClr val="007C91"/>
            </a:solidFill>
            <a:ln w="9525">
              <a:solidFill>
                <a:srgbClr val="007C9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rgbClr val="007C91"/>
            </a:solidFill>
            <a:round/>
          </a:ln>
          <a:effectLst/>
        </c:spPr>
        <c:marker>
          <c:symbol val="circle"/>
          <c:size val="5"/>
          <c:spPr>
            <a:solidFill>
              <a:srgbClr val="007C91"/>
            </a:solidFill>
            <a:ln w="9525">
              <a:solidFill>
                <a:srgbClr val="007C91"/>
              </a:solidFill>
            </a:ln>
            <a:effectLst/>
          </c:spPr>
        </c:marker>
      </c:pivotFmt>
      <c:pivotFmt>
        <c:idx val="2"/>
        <c:spPr>
          <a:solidFill>
            <a:schemeClr val="accent1"/>
          </a:solidFill>
          <a:ln w="28575" cap="rnd">
            <a:solidFill>
              <a:srgbClr val="007C91"/>
            </a:solidFill>
            <a:round/>
          </a:ln>
          <a:effectLst/>
        </c:spPr>
        <c:marker>
          <c:symbol val="circle"/>
          <c:size val="5"/>
          <c:spPr>
            <a:solidFill>
              <a:srgbClr val="007C91"/>
            </a:solidFill>
            <a:ln w="9525">
              <a:solidFill>
                <a:srgbClr val="007C9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rgbClr val="007C91"/>
            </a:solidFill>
            <a:round/>
          </a:ln>
          <a:effectLst/>
        </c:spPr>
        <c:marker>
          <c:symbol val="circle"/>
          <c:size val="5"/>
          <c:spPr>
            <a:solidFill>
              <a:srgbClr val="007C91"/>
            </a:solidFill>
            <a:ln w="9525">
              <a:solidFill>
                <a:srgbClr val="007C9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Sheet1!$O$3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007C9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C91"/>
              </a:solidFill>
              <a:ln w="9525">
                <a:solidFill>
                  <a:srgbClr val="007C91"/>
                </a:solidFill>
              </a:ln>
              <a:effectLst/>
            </c:spPr>
          </c:marker>
          <c:cat>
            <c:multiLvlStrRef>
              <c:f>Sheet1!$N$4:$N$37</c:f>
              <c:multiLvlStrCache>
                <c:ptCount val="26"/>
                <c:lvl>
                  <c:pt idx="0">
                    <c:v>May-Jun</c:v>
                  </c:pt>
                  <c:pt idx="1">
                    <c:v>Jul-Sep</c:v>
                  </c:pt>
                  <c:pt idx="2">
                    <c:v>Oct-Dec</c:v>
                  </c:pt>
                  <c:pt idx="3">
                    <c:v>Jan-Mar</c:v>
                  </c:pt>
                  <c:pt idx="4">
                    <c:v>Apr-Jun</c:v>
                  </c:pt>
                  <c:pt idx="5">
                    <c:v>Jul-Sep</c:v>
                  </c:pt>
                  <c:pt idx="6">
                    <c:v>Oct-Dec</c:v>
                  </c:pt>
                  <c:pt idx="7">
                    <c:v>Jan-Mar</c:v>
                  </c:pt>
                  <c:pt idx="8">
                    <c:v>Apr-Jun</c:v>
                  </c:pt>
                  <c:pt idx="9">
                    <c:v>Jul-Sep</c:v>
                  </c:pt>
                  <c:pt idx="10">
                    <c:v>Oct-Dec</c:v>
                  </c:pt>
                  <c:pt idx="11">
                    <c:v>Jan-Mar</c:v>
                  </c:pt>
                  <c:pt idx="12">
                    <c:v>Apr-Jun</c:v>
                  </c:pt>
                  <c:pt idx="13">
                    <c:v>Jul-Sep</c:v>
                  </c:pt>
                  <c:pt idx="14">
                    <c:v>Oct-Dec</c:v>
                  </c:pt>
                  <c:pt idx="15">
                    <c:v>Jan-Mar</c:v>
                  </c:pt>
                  <c:pt idx="16">
                    <c:v>Apr-Jun</c:v>
                  </c:pt>
                  <c:pt idx="17">
                    <c:v>Jul-Sep</c:v>
                  </c:pt>
                  <c:pt idx="18">
                    <c:v>Oct-Dec</c:v>
                  </c:pt>
                  <c:pt idx="19">
                    <c:v>Jan-Mar</c:v>
                  </c:pt>
                  <c:pt idx="20">
                    <c:v>Apr-Jun</c:v>
                  </c:pt>
                  <c:pt idx="21">
                    <c:v>Jul-Sep</c:v>
                  </c:pt>
                  <c:pt idx="22">
                    <c:v>Oct-Dec</c:v>
                  </c:pt>
                  <c:pt idx="23">
                    <c:v>Jan-Mar</c:v>
                  </c:pt>
                  <c:pt idx="24">
                    <c:v>Apr-Jun</c:v>
                  </c:pt>
                  <c:pt idx="25">
                    <c:v>Jul-Sep</c:v>
                  </c:pt>
                </c:lvl>
                <c:lvl>
                  <c:pt idx="0">
                    <c:v> 2016</c:v>
                  </c:pt>
                  <c:pt idx="3">
                    <c:v> 2017</c:v>
                  </c:pt>
                  <c:pt idx="7">
                    <c:v> 2018</c:v>
                  </c:pt>
                  <c:pt idx="11">
                    <c:v> 2019</c:v>
                  </c:pt>
                  <c:pt idx="15">
                    <c:v> 2020</c:v>
                  </c:pt>
                  <c:pt idx="19">
                    <c:v> 2021</c:v>
                  </c:pt>
                  <c:pt idx="23">
                    <c:v> 2022</c:v>
                  </c:pt>
                </c:lvl>
              </c:multiLvlStrCache>
            </c:multiLvlStrRef>
          </c:cat>
          <c:val>
            <c:numRef>
              <c:f>Sheet1!$O$4:$O$37</c:f>
              <c:numCache>
                <c:formatCode>General</c:formatCode>
                <c:ptCount val="26"/>
                <c:pt idx="0">
                  <c:v>19</c:v>
                </c:pt>
                <c:pt idx="1">
                  <c:v>25</c:v>
                </c:pt>
                <c:pt idx="2">
                  <c:v>33</c:v>
                </c:pt>
                <c:pt idx="3">
                  <c:v>58</c:v>
                </c:pt>
                <c:pt idx="4">
                  <c:v>72</c:v>
                </c:pt>
                <c:pt idx="5">
                  <c:v>78</c:v>
                </c:pt>
                <c:pt idx="6">
                  <c:v>79</c:v>
                </c:pt>
                <c:pt idx="7">
                  <c:v>78</c:v>
                </c:pt>
                <c:pt idx="8">
                  <c:v>80</c:v>
                </c:pt>
                <c:pt idx="9">
                  <c:v>87</c:v>
                </c:pt>
                <c:pt idx="10">
                  <c:v>87</c:v>
                </c:pt>
                <c:pt idx="11">
                  <c:v>91</c:v>
                </c:pt>
                <c:pt idx="12">
                  <c:v>91</c:v>
                </c:pt>
                <c:pt idx="13">
                  <c:v>95</c:v>
                </c:pt>
                <c:pt idx="14">
                  <c:v>87</c:v>
                </c:pt>
                <c:pt idx="15">
                  <c:v>85</c:v>
                </c:pt>
                <c:pt idx="16">
                  <c:v>74</c:v>
                </c:pt>
                <c:pt idx="17">
                  <c:v>70</c:v>
                </c:pt>
                <c:pt idx="18">
                  <c:v>75</c:v>
                </c:pt>
                <c:pt idx="19">
                  <c:v>83</c:v>
                </c:pt>
                <c:pt idx="20">
                  <c:v>89</c:v>
                </c:pt>
                <c:pt idx="21">
                  <c:v>87</c:v>
                </c:pt>
                <c:pt idx="22">
                  <c:v>81</c:v>
                </c:pt>
                <c:pt idx="23">
                  <c:v>77</c:v>
                </c:pt>
                <c:pt idx="24">
                  <c:v>81</c:v>
                </c:pt>
                <c:pt idx="25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4D-4A38-A98E-4925EFD4C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308528"/>
        <c:axId val="463308856"/>
      </c:lineChart>
      <c:catAx>
        <c:axId val="46330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308856"/>
        <c:crosses val="autoZero"/>
        <c:auto val="1"/>
        <c:lblAlgn val="ctr"/>
        <c:lblOffset val="100"/>
        <c:noMultiLvlLbl val="0"/>
      </c:catAx>
      <c:valAx>
        <c:axId val="463308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30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[Actively participating units.xlsx]Sheet1!PivotTable3</c:name>
    <c:fmtId val="1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Paediatric CCUs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rgbClr val="FFB81C"/>
            </a:solidFill>
            <a:round/>
          </a:ln>
          <a:effectLst/>
        </c:spPr>
        <c:marker>
          <c:symbol val="circle"/>
          <c:size val="5"/>
          <c:spPr>
            <a:solidFill>
              <a:srgbClr val="FFB81C"/>
            </a:solidFill>
            <a:ln w="9525">
              <a:solidFill>
                <a:srgbClr val="FFB81C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rgbClr val="FFB81C"/>
            </a:solidFill>
            <a:round/>
          </a:ln>
          <a:effectLst/>
        </c:spPr>
        <c:marker>
          <c:symbol val="circle"/>
          <c:size val="5"/>
          <c:spPr>
            <a:solidFill>
              <a:srgbClr val="FFB81C"/>
            </a:solidFill>
            <a:ln w="9525">
              <a:solidFill>
                <a:srgbClr val="FFB81C"/>
              </a:solidFill>
            </a:ln>
            <a:effectLst/>
          </c:spPr>
        </c:marker>
      </c:pivotFmt>
      <c:pivotFmt>
        <c:idx val="2"/>
        <c:spPr>
          <a:solidFill>
            <a:schemeClr val="accent1"/>
          </a:solidFill>
          <a:ln w="28575" cap="rnd">
            <a:solidFill>
              <a:srgbClr val="FFB81C"/>
            </a:solidFill>
            <a:round/>
          </a:ln>
          <a:effectLst/>
        </c:spPr>
        <c:marker>
          <c:symbol val="circle"/>
          <c:size val="5"/>
          <c:spPr>
            <a:solidFill>
              <a:srgbClr val="FFB81C"/>
            </a:solidFill>
            <a:ln w="9525">
              <a:solidFill>
                <a:srgbClr val="FFB81C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8575" cap="rnd">
            <a:solidFill>
              <a:srgbClr val="FFB81C"/>
            </a:solidFill>
            <a:round/>
          </a:ln>
          <a:effectLst/>
        </c:spPr>
        <c:marker>
          <c:symbol val="circle"/>
          <c:size val="5"/>
          <c:spPr>
            <a:solidFill>
              <a:srgbClr val="FFB81C"/>
            </a:solidFill>
            <a:ln w="9525">
              <a:solidFill>
                <a:srgbClr val="FFB81C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rgbClr val="FFB81C"/>
            </a:solidFill>
            <a:round/>
          </a:ln>
          <a:effectLst/>
        </c:spPr>
        <c:marker>
          <c:symbol val="circle"/>
          <c:size val="5"/>
          <c:spPr>
            <a:solidFill>
              <a:srgbClr val="FFB81C"/>
            </a:solidFill>
            <a:ln w="9525">
              <a:solidFill>
                <a:srgbClr val="FFB81C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Sheet1!$O$3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FFB81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B81C"/>
              </a:solidFill>
              <a:ln w="9525">
                <a:solidFill>
                  <a:srgbClr val="FFB81C"/>
                </a:solidFill>
              </a:ln>
              <a:effectLst/>
            </c:spPr>
          </c:marker>
          <c:cat>
            <c:multiLvlStrRef>
              <c:f>Sheet1!$N$4:$N$37</c:f>
              <c:multiLvlStrCache>
                <c:ptCount val="26"/>
                <c:lvl>
                  <c:pt idx="0">
                    <c:v>May-Jun</c:v>
                  </c:pt>
                  <c:pt idx="1">
                    <c:v>Jul-Sep</c:v>
                  </c:pt>
                  <c:pt idx="2">
                    <c:v>Oct-Dec</c:v>
                  </c:pt>
                  <c:pt idx="3">
                    <c:v>Jan-Mar</c:v>
                  </c:pt>
                  <c:pt idx="4">
                    <c:v>Apr-Jun</c:v>
                  </c:pt>
                  <c:pt idx="5">
                    <c:v>Jul-Sep</c:v>
                  </c:pt>
                  <c:pt idx="6">
                    <c:v>Oct-Dec</c:v>
                  </c:pt>
                  <c:pt idx="7">
                    <c:v>Jan-Mar</c:v>
                  </c:pt>
                  <c:pt idx="8">
                    <c:v>Apr-Jun</c:v>
                  </c:pt>
                  <c:pt idx="9">
                    <c:v>Jul-Sep</c:v>
                  </c:pt>
                  <c:pt idx="10">
                    <c:v>Oct-Dec</c:v>
                  </c:pt>
                  <c:pt idx="11">
                    <c:v>Jan-Mar</c:v>
                  </c:pt>
                  <c:pt idx="12">
                    <c:v>Apr-Jun</c:v>
                  </c:pt>
                  <c:pt idx="13">
                    <c:v>Jul-Sep</c:v>
                  </c:pt>
                  <c:pt idx="14">
                    <c:v>Oct-Dec</c:v>
                  </c:pt>
                  <c:pt idx="15">
                    <c:v>Jan-Mar</c:v>
                  </c:pt>
                  <c:pt idx="16">
                    <c:v>Apr-Jun</c:v>
                  </c:pt>
                  <c:pt idx="17">
                    <c:v>Jul-Sep</c:v>
                  </c:pt>
                  <c:pt idx="18">
                    <c:v>Oct-Dec</c:v>
                  </c:pt>
                  <c:pt idx="19">
                    <c:v>Jan-Mar</c:v>
                  </c:pt>
                  <c:pt idx="20">
                    <c:v>Apr-Jun</c:v>
                  </c:pt>
                  <c:pt idx="21">
                    <c:v>Jul-Sep</c:v>
                  </c:pt>
                  <c:pt idx="22">
                    <c:v>Oct-Dec</c:v>
                  </c:pt>
                  <c:pt idx="23">
                    <c:v>Jan-Mar</c:v>
                  </c:pt>
                  <c:pt idx="24">
                    <c:v>Apr-Jun</c:v>
                  </c:pt>
                  <c:pt idx="25">
                    <c:v>Jul-Sep</c:v>
                  </c:pt>
                </c:lvl>
                <c:lvl>
                  <c:pt idx="0">
                    <c:v> 2016</c:v>
                  </c:pt>
                  <c:pt idx="3">
                    <c:v> 2017</c:v>
                  </c:pt>
                  <c:pt idx="7">
                    <c:v> 2018</c:v>
                  </c:pt>
                  <c:pt idx="11">
                    <c:v> 2019</c:v>
                  </c:pt>
                  <c:pt idx="15">
                    <c:v> 2020</c:v>
                  </c:pt>
                  <c:pt idx="19">
                    <c:v> 2021</c:v>
                  </c:pt>
                  <c:pt idx="23">
                    <c:v> 2022</c:v>
                  </c:pt>
                </c:lvl>
              </c:multiLvlStrCache>
            </c:multiLvlStrRef>
          </c:cat>
          <c:val>
            <c:numRef>
              <c:f>Sheet1!$O$4:$O$37</c:f>
              <c:numCache>
                <c:formatCode>General</c:formatCode>
                <c:ptCount val="26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6</c:v>
                </c:pt>
                <c:pt idx="9">
                  <c:v>6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3</c:v>
                </c:pt>
                <c:pt idx="24">
                  <c:v>3</c:v>
                </c:pt>
                <c:pt idx="2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ED-479F-AEC8-38498058A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308528"/>
        <c:axId val="463308856"/>
      </c:lineChart>
      <c:catAx>
        <c:axId val="46330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308856"/>
        <c:crosses val="autoZero"/>
        <c:auto val="1"/>
        <c:lblAlgn val="ctr"/>
        <c:lblOffset val="100"/>
        <c:noMultiLvlLbl val="0"/>
      </c:catAx>
      <c:valAx>
        <c:axId val="463308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30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[Actively participating units.xlsx]Sheet1!PivotTable3</c:name>
    <c:fmtId val="1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Neonatal CCUs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rgbClr val="84BD00"/>
            </a:solidFill>
            <a:round/>
          </a:ln>
          <a:effectLst/>
        </c:spPr>
        <c:marker>
          <c:symbol val="circle"/>
          <c:size val="5"/>
          <c:spPr>
            <a:solidFill>
              <a:srgbClr val="84BD00"/>
            </a:solidFill>
            <a:ln w="9525">
              <a:solidFill>
                <a:srgbClr val="84BD00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rgbClr val="84BD00"/>
            </a:solidFill>
            <a:round/>
          </a:ln>
          <a:effectLst/>
        </c:spPr>
        <c:marker>
          <c:symbol val="circle"/>
          <c:size val="5"/>
          <c:spPr>
            <a:solidFill>
              <a:srgbClr val="84BD00"/>
            </a:solidFill>
            <a:ln w="9525">
              <a:solidFill>
                <a:srgbClr val="84BD00"/>
              </a:solidFill>
            </a:ln>
            <a:effectLst/>
          </c:spPr>
        </c:marker>
      </c:pivotFmt>
      <c:pivotFmt>
        <c:idx val="2"/>
        <c:spPr>
          <a:solidFill>
            <a:schemeClr val="accent1"/>
          </a:solidFill>
          <a:ln w="28575" cap="rnd">
            <a:solidFill>
              <a:srgbClr val="84BD00"/>
            </a:solidFill>
            <a:round/>
          </a:ln>
          <a:effectLst/>
        </c:spPr>
        <c:marker>
          <c:symbol val="circle"/>
          <c:size val="5"/>
          <c:spPr>
            <a:solidFill>
              <a:srgbClr val="84BD00"/>
            </a:solidFill>
            <a:ln w="9525">
              <a:solidFill>
                <a:srgbClr val="84BD00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8575" cap="rnd">
            <a:solidFill>
              <a:srgbClr val="84BD00"/>
            </a:solidFill>
            <a:round/>
          </a:ln>
          <a:effectLst/>
        </c:spPr>
        <c:marker>
          <c:symbol val="circle"/>
          <c:size val="5"/>
          <c:spPr>
            <a:solidFill>
              <a:srgbClr val="84BD00"/>
            </a:solidFill>
            <a:ln w="9525">
              <a:solidFill>
                <a:srgbClr val="84BD00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rgbClr val="84BD00"/>
            </a:solidFill>
            <a:round/>
          </a:ln>
          <a:effectLst/>
        </c:spPr>
        <c:marker>
          <c:symbol val="circle"/>
          <c:size val="5"/>
          <c:spPr>
            <a:solidFill>
              <a:srgbClr val="84BD00"/>
            </a:solidFill>
            <a:ln w="9525">
              <a:solidFill>
                <a:srgbClr val="84BD00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Sheet1!$O$3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84BD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4BD00"/>
              </a:solidFill>
              <a:ln w="9525">
                <a:solidFill>
                  <a:srgbClr val="84BD00"/>
                </a:solidFill>
              </a:ln>
              <a:effectLst/>
            </c:spPr>
          </c:marker>
          <c:cat>
            <c:multiLvlStrRef>
              <c:f>Sheet1!$N$4:$N$37</c:f>
              <c:multiLvlStrCache>
                <c:ptCount val="26"/>
                <c:lvl>
                  <c:pt idx="0">
                    <c:v>May-Jun</c:v>
                  </c:pt>
                  <c:pt idx="1">
                    <c:v>Jul-Sep</c:v>
                  </c:pt>
                  <c:pt idx="2">
                    <c:v>Oct-Dec</c:v>
                  </c:pt>
                  <c:pt idx="3">
                    <c:v>Jan-Mar</c:v>
                  </c:pt>
                  <c:pt idx="4">
                    <c:v>Apr-Jun</c:v>
                  </c:pt>
                  <c:pt idx="5">
                    <c:v>Jul-Sep</c:v>
                  </c:pt>
                  <c:pt idx="6">
                    <c:v>Oct-Dec</c:v>
                  </c:pt>
                  <c:pt idx="7">
                    <c:v>Jan-Mar</c:v>
                  </c:pt>
                  <c:pt idx="8">
                    <c:v>Apr-Jun</c:v>
                  </c:pt>
                  <c:pt idx="9">
                    <c:v>Jul-Sep</c:v>
                  </c:pt>
                  <c:pt idx="10">
                    <c:v>Oct-Dec</c:v>
                  </c:pt>
                  <c:pt idx="11">
                    <c:v>Jan-Mar</c:v>
                  </c:pt>
                  <c:pt idx="12">
                    <c:v>Apr-Jun</c:v>
                  </c:pt>
                  <c:pt idx="13">
                    <c:v>Jul-Sep</c:v>
                  </c:pt>
                  <c:pt idx="14">
                    <c:v>Oct-Dec</c:v>
                  </c:pt>
                  <c:pt idx="15">
                    <c:v>Jan-Mar</c:v>
                  </c:pt>
                  <c:pt idx="16">
                    <c:v>Apr-Jun</c:v>
                  </c:pt>
                  <c:pt idx="17">
                    <c:v>Jul-Sep</c:v>
                  </c:pt>
                  <c:pt idx="18">
                    <c:v>Oct-Dec</c:v>
                  </c:pt>
                  <c:pt idx="19">
                    <c:v>Jan-Mar</c:v>
                  </c:pt>
                  <c:pt idx="20">
                    <c:v>Apr-Jun</c:v>
                  </c:pt>
                  <c:pt idx="21">
                    <c:v>Jul-Sep</c:v>
                  </c:pt>
                  <c:pt idx="22">
                    <c:v>Oct-Dec</c:v>
                  </c:pt>
                  <c:pt idx="23">
                    <c:v>Jan-Mar</c:v>
                  </c:pt>
                  <c:pt idx="24">
                    <c:v>Apr-Jun</c:v>
                  </c:pt>
                  <c:pt idx="25">
                    <c:v>Jul-Sep</c:v>
                  </c:pt>
                </c:lvl>
                <c:lvl>
                  <c:pt idx="0">
                    <c:v> 2016</c:v>
                  </c:pt>
                  <c:pt idx="3">
                    <c:v> 2017</c:v>
                  </c:pt>
                  <c:pt idx="7">
                    <c:v> 2018</c:v>
                  </c:pt>
                  <c:pt idx="11">
                    <c:v> 2019</c:v>
                  </c:pt>
                  <c:pt idx="15">
                    <c:v> 2020</c:v>
                  </c:pt>
                  <c:pt idx="19">
                    <c:v> 2021</c:v>
                  </c:pt>
                  <c:pt idx="23">
                    <c:v> 2022</c:v>
                  </c:pt>
                </c:lvl>
              </c:multiLvlStrCache>
            </c:multiLvlStrRef>
          </c:cat>
          <c:val>
            <c:numRef>
              <c:f>Sheet1!$O$4:$O$37</c:f>
              <c:numCache>
                <c:formatCode>General</c:formatCode>
                <c:ptCount val="2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4</c:v>
                </c:pt>
                <c:pt idx="17">
                  <c:v>5</c:v>
                </c:pt>
                <c:pt idx="18">
                  <c:v>4</c:v>
                </c:pt>
                <c:pt idx="19">
                  <c:v>4</c:v>
                </c:pt>
                <c:pt idx="20">
                  <c:v>5</c:v>
                </c:pt>
                <c:pt idx="21">
                  <c:v>8</c:v>
                </c:pt>
                <c:pt idx="22">
                  <c:v>6</c:v>
                </c:pt>
                <c:pt idx="23">
                  <c:v>7</c:v>
                </c:pt>
                <c:pt idx="24">
                  <c:v>8</c:v>
                </c:pt>
                <c:pt idx="25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55-4BD0-9607-F2FBD91B4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308528"/>
        <c:axId val="463308856"/>
      </c:lineChart>
      <c:catAx>
        <c:axId val="46330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308856"/>
        <c:crosses val="autoZero"/>
        <c:auto val="1"/>
        <c:lblAlgn val="ctr"/>
        <c:lblOffset val="100"/>
        <c:noMultiLvlLbl val="0"/>
      </c:catAx>
      <c:valAx>
        <c:axId val="463308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30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49E6C6-4B8F-4672-8CF4-FB16948CBE13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0CBF3-2A0A-4409-B599-FEFEAF974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05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3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0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09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13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publications@phe.gov.uk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304"/>
            <a:ext cx="12192000" cy="472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988841"/>
            <a:ext cx="12192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00" y="2492897"/>
            <a:ext cx="10178197" cy="172450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000" y="6021288"/>
            <a:ext cx="10178197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\\colhpafil004\Colindale_Data\HQ Group and LARS\Group Data\Design\Branding and logos\PHE logos with strapline\Small without Old French text\PHE small logo for A4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8813" cy="181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69" y="548680"/>
            <a:ext cx="10704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4000" y="1412777"/>
            <a:ext cx="10704000" cy="4739679"/>
          </a:xfrm>
        </p:spPr>
        <p:txBody>
          <a:bodyPr/>
          <a:lstStyle>
            <a:lvl1pPr marL="4763" indent="-4763">
              <a:lnSpc>
                <a:spcPct val="114000"/>
              </a:lnSpc>
              <a:spcBef>
                <a:spcPts val="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should be 12-18pt Arial. Do not use other fonts.</a:t>
            </a:r>
          </a:p>
          <a:p>
            <a:pPr lvl="0"/>
            <a:endParaRPr lang="en-US" b="1" dirty="0">
              <a:latin typeface="Arial" pitchFamily="84" charset="0"/>
            </a:endParaRPr>
          </a:p>
          <a:p>
            <a:pPr lvl="0"/>
            <a:r>
              <a:rPr lang="en-US" b="1" dirty="0">
                <a:latin typeface="Arial" pitchFamily="84" charset="0"/>
              </a:rPr>
              <a:t>Note</a:t>
            </a:r>
          </a:p>
          <a:p>
            <a:pPr lvl="0"/>
            <a:r>
              <a:rPr lang="en-US" dirty="0">
                <a:latin typeface="Arial" pitchFamily="84" charset="0"/>
              </a:rPr>
              <a:t>This template should NOT be used to create publications, as this may mean</a:t>
            </a:r>
          </a:p>
          <a:p>
            <a:pPr lvl="0"/>
            <a:r>
              <a:rPr lang="en-US" dirty="0">
                <a:latin typeface="Arial" pitchFamily="84" charset="0"/>
              </a:rPr>
              <a:t>publication on GOV.UK will not be possible. </a:t>
            </a:r>
          </a:p>
          <a:p>
            <a:pPr lvl="0"/>
            <a:endParaRPr lang="en-US" dirty="0">
              <a:latin typeface="Arial" pitchFamily="84" charset="0"/>
            </a:endParaRPr>
          </a:p>
          <a:p>
            <a:pPr lvl="0"/>
            <a:r>
              <a:rPr lang="en-US" dirty="0">
                <a:latin typeface="Arial" pitchFamily="84" charset="0"/>
              </a:rPr>
              <a:t>Please contact </a:t>
            </a:r>
            <a:r>
              <a:rPr lang="en-US" dirty="0">
                <a:latin typeface="Arial" pitchFamily="84" charset="0"/>
                <a:hlinkClick r:id="rId2"/>
              </a:rPr>
              <a:t>publications@phe.gov.uk</a:t>
            </a:r>
            <a:r>
              <a:rPr lang="en-US" dirty="0">
                <a:latin typeface="Arial" pitchFamily="84" charset="0"/>
              </a:rPr>
              <a:t> for more details</a:t>
            </a:r>
          </a:p>
          <a:p>
            <a:pPr lvl="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6"/>
            <a:ext cx="12192000" cy="549275"/>
          </a:xfrm>
        </p:spPr>
        <p:txBody>
          <a:bodyPr/>
          <a:lstStyle>
            <a:lvl1pPr>
              <a:defRPr/>
            </a:lvl1pPr>
          </a:lstStyle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173038" indent="0"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951" y="274638"/>
            <a:ext cx="107061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1" y="1600201"/>
            <a:ext cx="10706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6"/>
            <a:ext cx="12192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200151" y="6308726"/>
            <a:ext cx="10752500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A3A8E7E-801F-4B6D-8E3C-9A50A86E2296}"/>
              </a:ext>
            </a:extLst>
          </p:cNvPr>
          <p:cNvSpPr txBox="1">
            <a:spLocks/>
          </p:cNvSpPr>
          <p:nvPr/>
        </p:nvSpPr>
        <p:spPr>
          <a:xfrm>
            <a:off x="839416" y="5157192"/>
            <a:ext cx="10873208" cy="13295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50" baseline="0">
                <a:solidFill>
                  <a:srgbClr val="00AE9E"/>
                </a:solidFill>
                <a:latin typeface="Arial" pitchFamily="34" charset="0"/>
                <a:ea typeface="ヒラギノ角ゴ Pro W3" pitchFamily="84" charset="-128"/>
                <a:cs typeface="ヒラギノ角ゴ Pro W3" pitchFamily="8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r>
              <a:rPr lang="en-GB" sz="4500" dirty="0">
                <a:solidFill>
                  <a:schemeClr val="bg1"/>
                </a:solidFill>
                <a:latin typeface="+mj-lt"/>
              </a:rPr>
              <a:t>ICCQIP Surveillance Update:</a:t>
            </a:r>
            <a:br>
              <a:rPr lang="en-GB" sz="4500" dirty="0">
                <a:solidFill>
                  <a:schemeClr val="bg1"/>
                </a:solidFill>
                <a:latin typeface="+mj-lt"/>
              </a:rPr>
            </a:br>
            <a:r>
              <a:rPr lang="en-GB" sz="4500" dirty="0">
                <a:solidFill>
                  <a:schemeClr val="bg1"/>
                </a:solidFill>
                <a:latin typeface="+mj-lt"/>
              </a:rPr>
              <a:t>Q15 Oct-Dec 2019 – Q21 Apr-Jun 2021</a:t>
            </a:r>
            <a:br>
              <a:rPr lang="en-GB" sz="4500" dirty="0">
                <a:solidFill>
                  <a:schemeClr val="bg1"/>
                </a:solidFill>
                <a:latin typeface="+mj-lt"/>
              </a:rPr>
            </a:br>
            <a:endParaRPr lang="en-GB" sz="4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436D42-81E3-4930-BECA-B7C8D7535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3590925" cy="1600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02CA36-60E0-4631-8F84-8D16D1EA3D99}"/>
              </a:ext>
            </a:extLst>
          </p:cNvPr>
          <p:cNvSpPr/>
          <p:nvPr/>
        </p:nvSpPr>
        <p:spPr>
          <a:xfrm>
            <a:off x="0" y="2060848"/>
            <a:ext cx="12192000" cy="4869160"/>
          </a:xfrm>
          <a:prstGeom prst="rect">
            <a:avLst/>
          </a:pr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5A76E-F926-417B-9B6F-A26E37296BF2}"/>
              </a:ext>
            </a:extLst>
          </p:cNvPr>
          <p:cNvSpPr txBox="1"/>
          <p:nvPr/>
        </p:nvSpPr>
        <p:spPr>
          <a:xfrm>
            <a:off x="-29442" y="2060848"/>
            <a:ext cx="958182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>
                <a:solidFill>
                  <a:schemeClr val="bg1"/>
                </a:solidFill>
                <a:latin typeface="+mj-lt"/>
              </a:rPr>
              <a:t>ICCQIP Surveillance Update:Q20 Jan-Mar 2021 – Q26 Jul-Sep 2022</a:t>
            </a:r>
            <a:br>
              <a:rPr lang="en-GB" sz="4500" dirty="0">
                <a:solidFill>
                  <a:schemeClr val="bg1"/>
                </a:solidFill>
                <a:latin typeface="+mj-lt"/>
              </a:rPr>
            </a:br>
            <a:endParaRPr lang="en-GB" sz="45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030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6A9E-44B5-4F69-8513-97D35F584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583162"/>
            <a:ext cx="10704000" cy="648072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Rates of ICU-associated BSI in Paediatric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666E9-2EF2-402F-B66A-D36BD1745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BF4DA-3886-4D4F-9EDE-7B2778EF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Q20 Jan-Mar 2021 – Q26 Jul-Sep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D477AF-A128-43E7-9FB1-2C58627AA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381777"/>
              </p:ext>
            </p:extLst>
          </p:nvPr>
        </p:nvGraphicFramePr>
        <p:xfrm>
          <a:off x="73693" y="2487930"/>
          <a:ext cx="6166323" cy="2328870"/>
        </p:xfrm>
        <a:graphic>
          <a:graphicData uri="http://schemas.openxmlformats.org/drawingml/2006/table">
            <a:tbl>
              <a:tblPr/>
              <a:tblGrid>
                <a:gridCol w="1449756">
                  <a:extLst>
                    <a:ext uri="{9D8B030D-6E8A-4147-A177-3AD203B41FA5}">
                      <a16:colId xmlns:a16="http://schemas.microsoft.com/office/drawing/2014/main" val="24089093"/>
                    </a:ext>
                  </a:extLst>
                </a:gridCol>
                <a:gridCol w="539359">
                  <a:extLst>
                    <a:ext uri="{9D8B030D-6E8A-4147-A177-3AD203B41FA5}">
                      <a16:colId xmlns:a16="http://schemas.microsoft.com/office/drawing/2014/main" val="3139428587"/>
                    </a:ext>
                  </a:extLst>
                </a:gridCol>
                <a:gridCol w="671337">
                  <a:extLst>
                    <a:ext uri="{9D8B030D-6E8A-4147-A177-3AD203B41FA5}">
                      <a16:colId xmlns:a16="http://schemas.microsoft.com/office/drawing/2014/main" val="1765187887"/>
                    </a:ext>
                  </a:extLst>
                </a:gridCol>
                <a:gridCol w="671337">
                  <a:extLst>
                    <a:ext uri="{9D8B030D-6E8A-4147-A177-3AD203B41FA5}">
                      <a16:colId xmlns:a16="http://schemas.microsoft.com/office/drawing/2014/main" val="2229617559"/>
                    </a:ext>
                  </a:extLst>
                </a:gridCol>
                <a:gridCol w="671337">
                  <a:extLst>
                    <a:ext uri="{9D8B030D-6E8A-4147-A177-3AD203B41FA5}">
                      <a16:colId xmlns:a16="http://schemas.microsoft.com/office/drawing/2014/main" val="3876100081"/>
                    </a:ext>
                  </a:extLst>
                </a:gridCol>
                <a:gridCol w="745930">
                  <a:extLst>
                    <a:ext uri="{9D8B030D-6E8A-4147-A177-3AD203B41FA5}">
                      <a16:colId xmlns:a16="http://schemas.microsoft.com/office/drawing/2014/main" val="331115572"/>
                    </a:ext>
                  </a:extLst>
                </a:gridCol>
                <a:gridCol w="671337">
                  <a:extLst>
                    <a:ext uri="{9D8B030D-6E8A-4147-A177-3AD203B41FA5}">
                      <a16:colId xmlns:a16="http://schemas.microsoft.com/office/drawing/2014/main" val="3154798295"/>
                    </a:ext>
                  </a:extLst>
                </a:gridCol>
                <a:gridCol w="745930">
                  <a:extLst>
                    <a:ext uri="{9D8B030D-6E8A-4147-A177-3AD203B41FA5}">
                      <a16:colId xmlns:a16="http://schemas.microsoft.com/office/drawing/2014/main" val="1450958394"/>
                    </a:ext>
                  </a:extLst>
                </a:gridCol>
              </a:tblGrid>
              <a:tr h="58951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Q20 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Q21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Q22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Q23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Q24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Jan-Mar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Q25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Apr-Jun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Q26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Jul-Sep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73312"/>
                  </a:ext>
                </a:extLst>
              </a:tr>
              <a:tr h="3966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ICU-associated BSIs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208546"/>
                  </a:ext>
                </a:extLst>
              </a:tr>
              <a:tr h="58951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patient days, amongst patients in the ICU&gt;2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86593"/>
                  </a:ext>
                </a:extLst>
              </a:tr>
              <a:tr h="58951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ICU-associated BSI per 1,000 ICU-patient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98784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0D2C483-5BC4-4581-80F2-A08EBDDF6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400541"/>
            <a:ext cx="5679684" cy="40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9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EF28E-23F9-4CC3-B0A2-16E5CDB8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solidFill>
                  <a:srgbClr val="007C91"/>
                </a:solidFill>
              </a:rPr>
              <a:t>Rates of ICU-associated CVC-BSI in Paediatric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DF89C-5F5A-4CC2-B064-A9B9C5E2D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37007"/>
            <a:ext cx="12192000" cy="549275"/>
          </a:xfrm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79A14-E307-4491-B145-4BF9056F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Q20 Jan-Mar 2021 – Q26 Jul-Sep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8F7BB-DA28-44F7-9272-78B143B58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1" y="1761374"/>
            <a:ext cx="5682128" cy="405866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7B74191-582C-468F-A7F8-F73A135F6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385616"/>
              </p:ext>
            </p:extLst>
          </p:nvPr>
        </p:nvGraphicFramePr>
        <p:xfrm>
          <a:off x="263352" y="1485851"/>
          <a:ext cx="6040760" cy="4671360"/>
        </p:xfrm>
        <a:graphic>
          <a:graphicData uri="http://schemas.openxmlformats.org/drawingml/2006/table">
            <a:tbl>
              <a:tblPr/>
              <a:tblGrid>
                <a:gridCol w="1469644">
                  <a:extLst>
                    <a:ext uri="{9D8B030D-6E8A-4147-A177-3AD203B41FA5}">
                      <a16:colId xmlns:a16="http://schemas.microsoft.com/office/drawing/2014/main" val="1751466974"/>
                    </a:ext>
                  </a:extLst>
                </a:gridCol>
                <a:gridCol w="553322">
                  <a:extLst>
                    <a:ext uri="{9D8B030D-6E8A-4147-A177-3AD203B41FA5}">
                      <a16:colId xmlns:a16="http://schemas.microsoft.com/office/drawing/2014/main" val="3165116654"/>
                    </a:ext>
                  </a:extLst>
                </a:gridCol>
                <a:gridCol w="604931">
                  <a:extLst>
                    <a:ext uri="{9D8B030D-6E8A-4147-A177-3AD203B41FA5}">
                      <a16:colId xmlns:a16="http://schemas.microsoft.com/office/drawing/2014/main" val="2588625504"/>
                    </a:ext>
                  </a:extLst>
                </a:gridCol>
                <a:gridCol w="680547">
                  <a:extLst>
                    <a:ext uri="{9D8B030D-6E8A-4147-A177-3AD203B41FA5}">
                      <a16:colId xmlns:a16="http://schemas.microsoft.com/office/drawing/2014/main" val="986741326"/>
                    </a:ext>
                  </a:extLst>
                </a:gridCol>
                <a:gridCol w="750814">
                  <a:extLst>
                    <a:ext uri="{9D8B030D-6E8A-4147-A177-3AD203B41FA5}">
                      <a16:colId xmlns:a16="http://schemas.microsoft.com/office/drawing/2014/main" val="4238530650"/>
                    </a:ext>
                  </a:extLst>
                </a:gridCol>
                <a:gridCol w="685358">
                  <a:extLst>
                    <a:ext uri="{9D8B030D-6E8A-4147-A177-3AD203B41FA5}">
                      <a16:colId xmlns:a16="http://schemas.microsoft.com/office/drawing/2014/main" val="68273475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98275823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46393794"/>
                    </a:ext>
                  </a:extLst>
                </a:gridCol>
              </a:tblGrid>
              <a:tr h="5600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Q20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Q21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Q22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Q23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Q24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Jan-Mar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Q25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Apr-Jun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Q26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Jul-Sep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931044"/>
                  </a:ext>
                </a:extLst>
              </a:tr>
              <a:tr h="56006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ICU-associated CVC-associated BSIs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186990"/>
                  </a:ext>
                </a:extLst>
              </a:tr>
              <a:tr h="56006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CVC days, amongst patients in the ICU&gt;2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506393"/>
                  </a:ext>
                </a:extLst>
              </a:tr>
              <a:tr h="56006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ICU-associated CVC-associated BSI  per 1,000 ICU-CVC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030336"/>
                  </a:ext>
                </a:extLst>
              </a:tr>
              <a:tr h="56006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ICU-associated CVC-related BSI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485027"/>
                  </a:ext>
                </a:extLst>
              </a:tr>
              <a:tr h="56006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ICU-associated CVC-related BSI per 1,000 ICU-CVC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93260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all ICU-associated CVC-BSI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26771"/>
                  </a:ext>
                </a:extLst>
              </a:tr>
              <a:tr h="56006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all ICU-associated CVC-BSI per 1,000 ICU-CVC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324784"/>
                  </a:ext>
                </a:extLst>
              </a:tr>
              <a:tr h="20820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CVC utilisation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6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50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DA5D8-A9E6-49AC-B1C7-1088814C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Rates of BSI in Neonatal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27649-B92F-4FF4-A372-4C8513D9CF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0AAF1-0825-407A-BE65-5224CBB4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Q20 Jan-Mar 2021 – Q26 Jul-Sep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2CFDB3-C380-446A-965F-B1C861EAB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220" y="1653465"/>
            <a:ext cx="5346631" cy="381902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F8FA39-A967-4FF9-AC56-3A0C12696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208288"/>
              </p:ext>
            </p:extLst>
          </p:nvPr>
        </p:nvGraphicFramePr>
        <p:xfrm>
          <a:off x="129482" y="1654829"/>
          <a:ext cx="6446919" cy="4000800"/>
        </p:xfrm>
        <a:graphic>
          <a:graphicData uri="http://schemas.openxmlformats.org/drawingml/2006/table">
            <a:tbl>
              <a:tblPr/>
              <a:tblGrid>
                <a:gridCol w="1636438">
                  <a:extLst>
                    <a:ext uri="{9D8B030D-6E8A-4147-A177-3AD203B41FA5}">
                      <a16:colId xmlns:a16="http://schemas.microsoft.com/office/drawing/2014/main" val="1878020130"/>
                    </a:ext>
                  </a:extLst>
                </a:gridCol>
                <a:gridCol w="671183">
                  <a:extLst>
                    <a:ext uri="{9D8B030D-6E8A-4147-A177-3AD203B41FA5}">
                      <a16:colId xmlns:a16="http://schemas.microsoft.com/office/drawing/2014/main" val="774992733"/>
                    </a:ext>
                  </a:extLst>
                </a:gridCol>
                <a:gridCol w="671183">
                  <a:extLst>
                    <a:ext uri="{9D8B030D-6E8A-4147-A177-3AD203B41FA5}">
                      <a16:colId xmlns:a16="http://schemas.microsoft.com/office/drawing/2014/main" val="4265038745"/>
                    </a:ext>
                  </a:extLst>
                </a:gridCol>
                <a:gridCol w="745758">
                  <a:extLst>
                    <a:ext uri="{9D8B030D-6E8A-4147-A177-3AD203B41FA5}">
                      <a16:colId xmlns:a16="http://schemas.microsoft.com/office/drawing/2014/main" val="3712727277"/>
                    </a:ext>
                  </a:extLst>
                </a:gridCol>
                <a:gridCol w="745758">
                  <a:extLst>
                    <a:ext uri="{9D8B030D-6E8A-4147-A177-3AD203B41FA5}">
                      <a16:colId xmlns:a16="http://schemas.microsoft.com/office/drawing/2014/main" val="4149570289"/>
                    </a:ext>
                  </a:extLst>
                </a:gridCol>
                <a:gridCol w="661436">
                  <a:extLst>
                    <a:ext uri="{9D8B030D-6E8A-4147-A177-3AD203B41FA5}">
                      <a16:colId xmlns:a16="http://schemas.microsoft.com/office/drawing/2014/main" val="57567826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183331619"/>
                    </a:ext>
                  </a:extLst>
                </a:gridCol>
                <a:gridCol w="667091">
                  <a:extLst>
                    <a:ext uri="{9D8B030D-6E8A-4147-A177-3AD203B41FA5}">
                      <a16:colId xmlns:a16="http://schemas.microsoft.com/office/drawing/2014/main" val="1161472168"/>
                    </a:ext>
                  </a:extLst>
                </a:gridCol>
              </a:tblGrid>
              <a:tr h="5669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Q20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Q21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Q22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Q23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Q24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Jan-Mar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Q25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Apr-Jun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Q26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Jul-Sep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11879"/>
                  </a:ext>
                </a:extLst>
              </a:tr>
              <a:tr h="3814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positive blood cultures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43758"/>
                  </a:ext>
                </a:extLst>
              </a:tr>
              <a:tr h="3814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8,283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7,772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9,832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9,999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10,067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10,383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8,784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507752"/>
                  </a:ext>
                </a:extLst>
              </a:tr>
              <a:tr h="56695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positive blood cultures per 1,000 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67510"/>
                  </a:ext>
                </a:extLst>
              </a:tr>
              <a:tr h="3814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positive blood cultures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69161"/>
                  </a:ext>
                </a:extLst>
              </a:tr>
              <a:tr h="3814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blood culture sets taken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759957"/>
                  </a:ext>
                </a:extLst>
              </a:tr>
              <a:tr h="56695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positive blood cultures per 1,000 blood culture sets taken*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063628"/>
                  </a:ext>
                </a:extLst>
              </a:tr>
              <a:tr h="2107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BSIs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325159"/>
                  </a:ext>
                </a:extLst>
              </a:tr>
              <a:tr h="3814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BSI per 1,000 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17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508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FB98B-CCA2-4C8E-9A15-3F109656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Rates of ICU-associated BSI in Neonatal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7C03E-AF85-49C7-9926-94C5D7261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8AB27-C16F-42B0-9513-AA21B5A8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Q20 Jan-Mar 2021 – Q26 Jul-Sep 2022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9BC3F72-238E-4C84-AF3D-BFFECCC35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942228"/>
              </p:ext>
            </p:extLst>
          </p:nvPr>
        </p:nvGraphicFramePr>
        <p:xfrm>
          <a:off x="72008" y="2487930"/>
          <a:ext cx="6240016" cy="2132040"/>
        </p:xfrm>
        <a:graphic>
          <a:graphicData uri="http://schemas.openxmlformats.org/drawingml/2006/table">
            <a:tbl>
              <a:tblPr/>
              <a:tblGrid>
                <a:gridCol w="1513773">
                  <a:extLst>
                    <a:ext uri="{9D8B030D-6E8A-4147-A177-3AD203B41FA5}">
                      <a16:colId xmlns:a16="http://schemas.microsoft.com/office/drawing/2014/main" val="1189284410"/>
                    </a:ext>
                  </a:extLst>
                </a:gridCol>
                <a:gridCol w="549779">
                  <a:extLst>
                    <a:ext uri="{9D8B030D-6E8A-4147-A177-3AD203B41FA5}">
                      <a16:colId xmlns:a16="http://schemas.microsoft.com/office/drawing/2014/main" val="201588079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62330065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27943233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8879988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722671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24294909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441246176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Q20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Q21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Q22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Q23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Q24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Jan-Mar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Q25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Apr-Jun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Q26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Jul-Sep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8296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ICU-associated BSIs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013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patient days, amongst patients in the ICU&gt;2 days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7,905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7,384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9,200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9,675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9,577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8,422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1955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ICU-associated BSI per 1,000 ICU-patient days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13843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E5E8C90-66E1-49EA-9F68-DB101FDEC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247" y="1433441"/>
            <a:ext cx="5587565" cy="399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92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9B87-3DA9-455D-8598-6DBD4619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solidFill>
                  <a:srgbClr val="007C91"/>
                </a:solidFill>
              </a:rPr>
              <a:t>Rates of ICU-associated CVC-BSI in Neonatal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47632-41F9-432B-AB85-8ADA28A21D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231BF-6021-48AD-A754-E0A20490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Q20 Jan-Mar 2021 – Q26 Jul-Sep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C5E61-5476-4006-A0AC-63F1333A8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166" y="1723818"/>
            <a:ext cx="5680979" cy="405784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A6A0842-DD1C-46EA-97C7-E11EA39CB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030223"/>
              </p:ext>
            </p:extLst>
          </p:nvPr>
        </p:nvGraphicFramePr>
        <p:xfrm>
          <a:off x="128477" y="1491563"/>
          <a:ext cx="6336704" cy="4671360"/>
        </p:xfrm>
        <a:graphic>
          <a:graphicData uri="http://schemas.openxmlformats.org/drawingml/2006/table">
            <a:tbl>
              <a:tblPr/>
              <a:tblGrid>
                <a:gridCol w="1513773">
                  <a:extLst>
                    <a:ext uri="{9D8B030D-6E8A-4147-A177-3AD203B41FA5}">
                      <a16:colId xmlns:a16="http://schemas.microsoft.com/office/drawing/2014/main" val="4196286688"/>
                    </a:ext>
                  </a:extLst>
                </a:gridCol>
                <a:gridCol w="647955">
                  <a:extLst>
                    <a:ext uri="{9D8B030D-6E8A-4147-A177-3AD203B41FA5}">
                      <a16:colId xmlns:a16="http://schemas.microsoft.com/office/drawing/2014/main" val="306613868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17412356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6779226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59827245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91592436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9302717"/>
                    </a:ext>
                  </a:extLst>
                </a:gridCol>
                <a:gridCol w="718592">
                  <a:extLst>
                    <a:ext uri="{9D8B030D-6E8A-4147-A177-3AD203B41FA5}">
                      <a16:colId xmlns:a16="http://schemas.microsoft.com/office/drawing/2014/main" val="1750241715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Q20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Q21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Q22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Q23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Q24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Jan-Mar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Q25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Apr-Jun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Q26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Jul-Sep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328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ICU-associated CVC-associated BSIs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3920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CVC days, amongst patients in the ICU&gt;2 days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1,828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2,600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2017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ICU-associated CVC-associated BSI  per 1,000 ICU-CVC days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267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ICU-associated CVC-related BSI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188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ICU-associated CVC-related BSI per 1,000 ICU-CVC days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7231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all ICU-associated CVC-BSI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31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all ICU-associated CVC-BSI per 1,000 ICU-CVC days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7221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CVC utilisation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37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550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FFA7-3BCB-46EF-B0B4-C176D576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Organism distribution: all PBCs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22A19-3179-493C-ABAC-84E820D7C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5AF8B-1D3B-45F1-8685-1D8E34AD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Q20 Jan-Mar 2021 – Q26 Jul-Sep 2022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31B25B38-95C0-4180-98F2-1CCAFF6B7D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196752"/>
            <a:ext cx="7232024" cy="516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65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5C55-B15A-4B48-8043-9D5F518B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C91"/>
                </a:solidFill>
              </a:rPr>
              <a:t>Organism distribution: ICU-associated BSIs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9ED70-4DE8-492B-8F3D-43082D1798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7DC1-71A2-48E3-A0C1-DF9BCA18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Q20 Jan-Mar 2021 – Q26 Jul-Sep 2022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9229BD39-3021-4053-828C-2C013DB115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184956"/>
            <a:ext cx="705678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29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5C55-B15A-4B48-8043-9D5F518B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C91"/>
                </a:solidFill>
              </a:rPr>
              <a:t>Organism distribution: ICU-CVC BSIs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9ED70-4DE8-492B-8F3D-43082D1798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7DC1-71A2-48E3-A0C1-DF9BCA18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Q20 Jan-Mar 2021 – Q26 Jul-Sep 2022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504527F6-F01F-4231-9308-94EDB12CC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052736"/>
            <a:ext cx="7358386" cy="52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33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6180-0D64-4673-A51C-C6CCA482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Organism distribution: all PBCs in Paediatric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A53E4-09CC-4D00-8568-F9AE2DEEB8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7FFF0-DD98-45E7-9C51-A23D3C1B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Q20 Jan-Mar 2021 – Q26 Jul-Sep 2022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8F181DB1-7955-446C-8DD6-B084BB404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00" y="1093884"/>
            <a:ext cx="7300780" cy="52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08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5C55-B15A-4B48-8043-9D5F518B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Organism distribution: ICU-associated BSIs in Paediatric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9ED70-4DE8-492B-8F3D-43082D1798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7DC1-71A2-48E3-A0C1-DF9BCA18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Q20 Jan-Mar 2021 – Q26 Jul-Sep 2022</a:t>
            </a: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23FDEC1E-4E3F-4952-A4BF-503F2FF33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069566"/>
            <a:ext cx="7344816" cy="52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9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28303-58A8-497C-AF81-70A52B95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Participation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CBD531E-1D73-417A-8D07-3E1F8917C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430915"/>
              </p:ext>
            </p:extLst>
          </p:nvPr>
        </p:nvGraphicFramePr>
        <p:xfrm>
          <a:off x="778383" y="1556792"/>
          <a:ext cx="10369152" cy="4320479"/>
        </p:xfrm>
        <a:graphic>
          <a:graphicData uri="http://schemas.openxmlformats.org/drawingml/2006/table">
            <a:tbl>
              <a:tblPr firstRow="1" firstCol="1">
                <a:tableStyleId>{5FD0F851-EC5A-4D38-B0AD-8093EC10F338}</a:tableStyleId>
              </a:tblPr>
              <a:tblGrid>
                <a:gridCol w="4536503">
                  <a:extLst>
                    <a:ext uri="{9D8B030D-6E8A-4147-A177-3AD203B41FA5}">
                      <a16:colId xmlns:a16="http://schemas.microsoft.com/office/drawing/2014/main" val="302014805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97327664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106667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7738434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837328472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4235749937"/>
                    </a:ext>
                  </a:extLst>
                </a:gridCol>
              </a:tblGrid>
              <a:tr h="706421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Acute Trusts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All CCUs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Adult CCUs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Paediatric CCUs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Neonatal CCUs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265006072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in England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428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240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163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454414190"/>
                  </a:ext>
                </a:extLst>
              </a:tr>
              <a:tr h="706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registered on ICU Data Capture System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285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237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661540794"/>
                  </a:ext>
                </a:extLst>
              </a:tr>
              <a:tr h="706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with a registered Local Administrator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97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164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144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272435856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which ever entered any data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105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178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156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217972591"/>
                  </a:ext>
                </a:extLst>
              </a:tr>
              <a:tr h="706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which have entered any data </a:t>
                      </a:r>
                      <a:r>
                        <a:rPr lang="en-GB" sz="1800" u="none" strike="noStrike">
                          <a:effectLst/>
                        </a:rPr>
                        <a:t>in last 7 quarters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114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573384716"/>
                  </a:ext>
                </a:extLst>
              </a:tr>
              <a:tr h="706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which have entered any data in Q26 Jul-Sep 2022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63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37868431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CD22C-5696-4F10-940B-A10392071D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2D1F4-73FF-4244-8440-2E3F1867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Q20 Jan-Mar 2021 – Q26 Jul-Sep 2022</a:t>
            </a:r>
          </a:p>
        </p:txBody>
      </p:sp>
    </p:spTree>
    <p:extLst>
      <p:ext uri="{BB962C8B-B14F-4D97-AF65-F5344CB8AC3E}">
        <p14:creationId xmlns:p14="http://schemas.microsoft.com/office/powerpoint/2010/main" val="791463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FC72-33A6-4300-AED8-3105BB38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Organism distribution: all PBCs in Neonatal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65F16-487F-4A85-B65D-32552AE77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D8ADD-C181-4A9E-B4D8-49039C9E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Q20 Jan-Mar 2021 – Q26 Jul-Sep 2022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BAD50461-F460-4CBD-8615-38CDACE2F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625" y="1070987"/>
            <a:ext cx="7232855" cy="51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27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21858-3C84-418C-9B4E-18DB6506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Organism distribution: ICU-associated BSIs in Neonatal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97C06-3494-4308-924D-7933866F8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8F9D5-2BD1-4B26-9B3C-14703624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Q20 Jan-Mar 2021 – Q26 Jul-Sep 2022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EFA53017-D71C-4E3C-8AF3-855399159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88" y="981322"/>
            <a:ext cx="7560009" cy="540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6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218" y="523171"/>
            <a:ext cx="10704000" cy="64807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C91"/>
                </a:solidFill>
              </a:rPr>
              <a:t>Active participation- Adult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Where units have submitted complete data for each quarter (both numerator and denominator)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Q20 Jan-Mar 2021 – Q26 Jul-Sep 2022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0AA47C6-D31F-482B-8577-825FEA9577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956767"/>
              </p:ext>
            </p:extLst>
          </p:nvPr>
        </p:nvGraphicFramePr>
        <p:xfrm>
          <a:off x="2927648" y="1817055"/>
          <a:ext cx="61206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426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218" y="523171"/>
            <a:ext cx="10704000" cy="64807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C91"/>
                </a:solidFill>
              </a:rPr>
              <a:t>Active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Where units have submitted complete data for each quarter (both numerator </a:t>
            </a:r>
            <a:r>
              <a:rPr lang="en-GB"/>
              <a:t>and denominator)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Q20 Jan-Mar 2021 – Q26 Jul-Sep 2022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0AA47C6-D31F-482B-8577-825FEA9577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761695"/>
              </p:ext>
            </p:extLst>
          </p:nvPr>
        </p:nvGraphicFramePr>
        <p:xfrm>
          <a:off x="3025675" y="1916832"/>
          <a:ext cx="6140649" cy="4235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128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218" y="523171"/>
            <a:ext cx="10704000" cy="64807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C91"/>
                </a:solidFill>
              </a:rPr>
              <a:t>Active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Where units have submitted complete data for each quarter (both numerator </a:t>
            </a:r>
            <a:r>
              <a:rPr lang="en-GB"/>
              <a:t>and denominator)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Q20 Jan-Mar 2021 – Q26 Jul-Sep 2022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0AA47C6-D31F-482B-8577-825FEA9577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252485"/>
              </p:ext>
            </p:extLst>
          </p:nvPr>
        </p:nvGraphicFramePr>
        <p:xfrm>
          <a:off x="3068412" y="1955921"/>
          <a:ext cx="6055175" cy="419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482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6DA7-1613-45CB-B24E-45890D13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Rates of BSI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D7189-6006-4719-919C-A5FE7E68F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A09AF-1BF6-4D7F-A413-D98DA8ED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Q20 Jan-Mar 2021 – Q26 Jul-Sep 2022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2A01CC-EE27-40AE-8500-E2265D52D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717611"/>
              </p:ext>
            </p:extLst>
          </p:nvPr>
        </p:nvGraphicFramePr>
        <p:xfrm>
          <a:off x="52579" y="1196792"/>
          <a:ext cx="6043420" cy="4554814"/>
        </p:xfrm>
        <a:graphic>
          <a:graphicData uri="http://schemas.openxmlformats.org/drawingml/2006/table">
            <a:tbl>
              <a:tblPr/>
              <a:tblGrid>
                <a:gridCol w="1893286">
                  <a:extLst>
                    <a:ext uri="{9D8B030D-6E8A-4147-A177-3AD203B41FA5}">
                      <a16:colId xmlns:a16="http://schemas.microsoft.com/office/drawing/2014/main" val="1670496156"/>
                    </a:ext>
                  </a:extLst>
                </a:gridCol>
                <a:gridCol w="593087">
                  <a:extLst>
                    <a:ext uri="{9D8B030D-6E8A-4147-A177-3AD203B41FA5}">
                      <a16:colId xmlns:a16="http://schemas.microsoft.com/office/drawing/2014/main" val="515435173"/>
                    </a:ext>
                  </a:extLst>
                </a:gridCol>
                <a:gridCol w="545136">
                  <a:extLst>
                    <a:ext uri="{9D8B030D-6E8A-4147-A177-3AD203B41FA5}">
                      <a16:colId xmlns:a16="http://schemas.microsoft.com/office/drawing/2014/main" val="3649200343"/>
                    </a:ext>
                  </a:extLst>
                </a:gridCol>
                <a:gridCol w="545136">
                  <a:extLst>
                    <a:ext uri="{9D8B030D-6E8A-4147-A177-3AD203B41FA5}">
                      <a16:colId xmlns:a16="http://schemas.microsoft.com/office/drawing/2014/main" val="744549765"/>
                    </a:ext>
                  </a:extLst>
                </a:gridCol>
                <a:gridCol w="545136">
                  <a:extLst>
                    <a:ext uri="{9D8B030D-6E8A-4147-A177-3AD203B41FA5}">
                      <a16:colId xmlns:a16="http://schemas.microsoft.com/office/drawing/2014/main" val="4032504268"/>
                    </a:ext>
                  </a:extLst>
                </a:gridCol>
                <a:gridCol w="779494">
                  <a:extLst>
                    <a:ext uri="{9D8B030D-6E8A-4147-A177-3AD203B41FA5}">
                      <a16:colId xmlns:a16="http://schemas.microsoft.com/office/drawing/2014/main" val="2990859390"/>
                    </a:ext>
                  </a:extLst>
                </a:gridCol>
                <a:gridCol w="607086">
                  <a:extLst>
                    <a:ext uri="{9D8B030D-6E8A-4147-A177-3AD203B41FA5}">
                      <a16:colId xmlns:a16="http://schemas.microsoft.com/office/drawing/2014/main" val="2919065012"/>
                    </a:ext>
                  </a:extLst>
                </a:gridCol>
                <a:gridCol w="535059">
                  <a:extLst>
                    <a:ext uri="{9D8B030D-6E8A-4147-A177-3AD203B41FA5}">
                      <a16:colId xmlns:a16="http://schemas.microsoft.com/office/drawing/2014/main" val="3049242522"/>
                    </a:ext>
                  </a:extLst>
                </a:gridCol>
              </a:tblGrid>
              <a:tr h="7634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Q20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Q21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Q22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Q23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Q24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Jan-Mar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Q25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Apr-Jun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Q26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Jul-Sep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855803"/>
                  </a:ext>
                </a:extLst>
              </a:tr>
              <a:tr h="4425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positive blood cultures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06639"/>
                  </a:ext>
                </a:extLst>
              </a:tr>
              <a:tr h="4425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patient days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117,810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90,665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97,270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98,462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89,201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96,938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98,145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257782"/>
                  </a:ext>
                </a:extLst>
              </a:tr>
              <a:tr h="66387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positive blood cultures per 1,000 patient days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074486"/>
                  </a:ext>
                </a:extLst>
              </a:tr>
              <a:tr h="4425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positive blood cultures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330408"/>
                  </a:ext>
                </a:extLst>
              </a:tr>
              <a:tr h="4425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blood culture sets taken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16,902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10,985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11,819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11,674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10,653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10,773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11,064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659294"/>
                  </a:ext>
                </a:extLst>
              </a:tr>
              <a:tr h="66387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positive blood cultures per 1,000 blood culture sets taken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855097"/>
                  </a:ext>
                </a:extLst>
              </a:tr>
              <a:tr h="22129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BSIs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641898"/>
                  </a:ext>
                </a:extLst>
              </a:tr>
              <a:tr h="45364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BSI per 1,000 patient days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80459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A9F7184-80E8-4B6C-B3F7-777B86631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5" y="1196752"/>
            <a:ext cx="5899405" cy="421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1EF3-FDF2-43F7-8527-8304D241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C91"/>
                </a:solidFill>
              </a:rPr>
              <a:t>Rates of ICU-associated BSI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A786A-B94D-4190-9347-ABBEEBE99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275729"/>
            <a:ext cx="12192000" cy="549275"/>
          </a:xfrm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D512C-0B83-4E01-9478-49E76C5C9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Q20 Jan-Mar 2021 – Q26 Jul-Sep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0FB6BB-0729-4368-88C2-3FDD2BB5F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55279"/>
              </p:ext>
            </p:extLst>
          </p:nvPr>
        </p:nvGraphicFramePr>
        <p:xfrm>
          <a:off x="140283" y="2458359"/>
          <a:ext cx="5955717" cy="2304257"/>
        </p:xfrm>
        <a:graphic>
          <a:graphicData uri="http://schemas.openxmlformats.org/drawingml/2006/table">
            <a:tbl>
              <a:tblPr/>
              <a:tblGrid>
                <a:gridCol w="1569477">
                  <a:extLst>
                    <a:ext uri="{9D8B030D-6E8A-4147-A177-3AD203B41FA5}">
                      <a16:colId xmlns:a16="http://schemas.microsoft.com/office/drawing/2014/main" val="1968964748"/>
                    </a:ext>
                  </a:extLst>
                </a:gridCol>
                <a:gridCol w="706265">
                  <a:extLst>
                    <a:ext uri="{9D8B030D-6E8A-4147-A177-3AD203B41FA5}">
                      <a16:colId xmlns:a16="http://schemas.microsoft.com/office/drawing/2014/main" val="1794733479"/>
                    </a:ext>
                  </a:extLst>
                </a:gridCol>
                <a:gridCol w="706265">
                  <a:extLst>
                    <a:ext uri="{9D8B030D-6E8A-4147-A177-3AD203B41FA5}">
                      <a16:colId xmlns:a16="http://schemas.microsoft.com/office/drawing/2014/main" val="456968454"/>
                    </a:ext>
                  </a:extLst>
                </a:gridCol>
                <a:gridCol w="549317">
                  <a:extLst>
                    <a:ext uri="{9D8B030D-6E8A-4147-A177-3AD203B41FA5}">
                      <a16:colId xmlns:a16="http://schemas.microsoft.com/office/drawing/2014/main" val="1763643712"/>
                    </a:ext>
                  </a:extLst>
                </a:gridCol>
                <a:gridCol w="627790">
                  <a:extLst>
                    <a:ext uri="{9D8B030D-6E8A-4147-A177-3AD203B41FA5}">
                      <a16:colId xmlns:a16="http://schemas.microsoft.com/office/drawing/2014/main" val="2908064100"/>
                    </a:ext>
                  </a:extLst>
                </a:gridCol>
                <a:gridCol w="627790">
                  <a:extLst>
                    <a:ext uri="{9D8B030D-6E8A-4147-A177-3AD203B41FA5}">
                      <a16:colId xmlns:a16="http://schemas.microsoft.com/office/drawing/2014/main" val="675033406"/>
                    </a:ext>
                  </a:extLst>
                </a:gridCol>
                <a:gridCol w="549317">
                  <a:extLst>
                    <a:ext uri="{9D8B030D-6E8A-4147-A177-3AD203B41FA5}">
                      <a16:colId xmlns:a16="http://schemas.microsoft.com/office/drawing/2014/main" val="2183174921"/>
                    </a:ext>
                  </a:extLst>
                </a:gridCol>
                <a:gridCol w="619496">
                  <a:extLst>
                    <a:ext uri="{9D8B030D-6E8A-4147-A177-3AD203B41FA5}">
                      <a16:colId xmlns:a16="http://schemas.microsoft.com/office/drawing/2014/main" val="3690373994"/>
                    </a:ext>
                  </a:extLst>
                </a:gridCol>
              </a:tblGrid>
              <a:tr h="6273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Q20 </a:t>
                      </a:r>
                    </a:p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Jan-Mar 2021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Q21 </a:t>
                      </a:r>
                    </a:p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Apr-Jun 2021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Q22 </a:t>
                      </a:r>
                    </a:p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Jul-Sep 2021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Q23 </a:t>
                      </a:r>
                    </a:p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Oct-Dec 2021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Q24 </a:t>
                      </a:r>
                    </a:p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Jan-Mar 2022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Q25 Apr-Jun 2022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Q26 </a:t>
                      </a:r>
                    </a:p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Jul-Sep 2022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89368"/>
                  </a:ext>
                </a:extLst>
              </a:tr>
              <a:tr h="4221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ICU-associated BSIs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542130"/>
                  </a:ext>
                </a:extLst>
              </a:tr>
              <a:tr h="6273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patient days, amongst patients in the ICU&gt;2 days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95,461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66,134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72,340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74,700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65,792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70,865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70,708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283092"/>
                  </a:ext>
                </a:extLst>
              </a:tr>
              <a:tr h="6273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ICU-associated BSI per 1,000 ICU-patient days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20034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876F459-053D-4729-A74E-82DA443C6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077" y="1371628"/>
            <a:ext cx="5760640" cy="41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6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90CC6-64D8-46E9-AED2-5E774257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Rates of ICU-associated CVC-BSI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BDE80-E094-469F-A87B-6C6C2B5A4A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42153" y="6308725"/>
            <a:ext cx="12192000" cy="549275"/>
          </a:xfrm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DF62B-7DEA-44C9-85B4-FC31E2C5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Q20 Jan-Mar 2021 – Q26 Jul-Sep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F23810-C51F-48D8-A2C6-0E68CC9F1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456" y="1372079"/>
            <a:ext cx="5880720" cy="420051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E2B73A-EC6A-4AC9-8979-60AE159E2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519151"/>
              </p:ext>
            </p:extLst>
          </p:nvPr>
        </p:nvGraphicFramePr>
        <p:xfrm>
          <a:off x="112736" y="1372079"/>
          <a:ext cx="6100177" cy="4671360"/>
        </p:xfrm>
        <a:graphic>
          <a:graphicData uri="http://schemas.openxmlformats.org/drawingml/2006/table">
            <a:tbl>
              <a:tblPr/>
              <a:tblGrid>
                <a:gridCol w="1491665">
                  <a:extLst>
                    <a:ext uri="{9D8B030D-6E8A-4147-A177-3AD203B41FA5}">
                      <a16:colId xmlns:a16="http://schemas.microsoft.com/office/drawing/2014/main" val="195290239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51303983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50803048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50833771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0280158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53986667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77579433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294823648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Q20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Q21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Q22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Q23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Q24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Jan-Mar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Q25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Apr-Jun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Q26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Jul-Sep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7340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ICU-associated CVC-associated BSIs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7256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CVC days, amongst patients in the ICU&gt;2 days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61,751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41,890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44,836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46,680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39,691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41,361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40,331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825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ICU-associated CVC-associated BSI  per 1,000 ICU-CVC days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08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ICU-associated CVC-related BSI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677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ICU-associated CVC-related BSI per 1,000 ICU-CVC days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8762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all ICU-associated CVC-BSI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886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all ICU-associated CVC-BSI per 1,000 ICU-CVC days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9595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CVC utilisation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354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574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A28F-B296-48D2-B550-D2F1DE5B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Rates of BSI in Paediatric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E5A31-2813-4DA2-9AF3-AD8757EBA4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63575" y="6250293"/>
            <a:ext cx="12192000" cy="549275"/>
          </a:xfrm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43238-B52F-4F85-8440-BA733A258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Q20 Jan-Mar 2021 – Q26 Jul-Sep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9D4F74-3494-43DE-942B-5E2FE75CB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401" y="1484784"/>
            <a:ext cx="5605726" cy="400409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CDDC6D-2126-41EE-8F12-36A4F44EC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016441"/>
              </p:ext>
            </p:extLst>
          </p:nvPr>
        </p:nvGraphicFramePr>
        <p:xfrm>
          <a:off x="119335" y="1565011"/>
          <a:ext cx="6264697" cy="4313918"/>
        </p:xfrm>
        <a:graphic>
          <a:graphicData uri="http://schemas.openxmlformats.org/drawingml/2006/table">
            <a:tbl>
              <a:tblPr/>
              <a:tblGrid>
                <a:gridCol w="1692383">
                  <a:extLst>
                    <a:ext uri="{9D8B030D-6E8A-4147-A177-3AD203B41FA5}">
                      <a16:colId xmlns:a16="http://schemas.microsoft.com/office/drawing/2014/main" val="2199838158"/>
                    </a:ext>
                  </a:extLst>
                </a:gridCol>
                <a:gridCol w="644717">
                  <a:extLst>
                    <a:ext uri="{9D8B030D-6E8A-4147-A177-3AD203B41FA5}">
                      <a16:colId xmlns:a16="http://schemas.microsoft.com/office/drawing/2014/main" val="2070897388"/>
                    </a:ext>
                  </a:extLst>
                </a:gridCol>
                <a:gridCol w="725307">
                  <a:extLst>
                    <a:ext uri="{9D8B030D-6E8A-4147-A177-3AD203B41FA5}">
                      <a16:colId xmlns:a16="http://schemas.microsoft.com/office/drawing/2014/main" val="2770995358"/>
                    </a:ext>
                  </a:extLst>
                </a:gridCol>
                <a:gridCol w="644717">
                  <a:extLst>
                    <a:ext uri="{9D8B030D-6E8A-4147-A177-3AD203B41FA5}">
                      <a16:colId xmlns:a16="http://schemas.microsoft.com/office/drawing/2014/main" val="2296514040"/>
                    </a:ext>
                  </a:extLst>
                </a:gridCol>
                <a:gridCol w="562691">
                  <a:extLst>
                    <a:ext uri="{9D8B030D-6E8A-4147-A177-3AD203B41FA5}">
                      <a16:colId xmlns:a16="http://schemas.microsoft.com/office/drawing/2014/main" val="1428100995"/>
                    </a:ext>
                  </a:extLst>
                </a:gridCol>
                <a:gridCol w="624929">
                  <a:extLst>
                    <a:ext uri="{9D8B030D-6E8A-4147-A177-3AD203B41FA5}">
                      <a16:colId xmlns:a16="http://schemas.microsoft.com/office/drawing/2014/main" val="3416765731"/>
                    </a:ext>
                  </a:extLst>
                </a:gridCol>
                <a:gridCol w="781161">
                  <a:extLst>
                    <a:ext uri="{9D8B030D-6E8A-4147-A177-3AD203B41FA5}">
                      <a16:colId xmlns:a16="http://schemas.microsoft.com/office/drawing/2014/main" val="3168267555"/>
                    </a:ext>
                  </a:extLst>
                </a:gridCol>
                <a:gridCol w="588792">
                  <a:extLst>
                    <a:ext uri="{9D8B030D-6E8A-4147-A177-3AD203B41FA5}">
                      <a16:colId xmlns:a16="http://schemas.microsoft.com/office/drawing/2014/main" val="491113848"/>
                    </a:ext>
                  </a:extLst>
                </a:gridCol>
              </a:tblGrid>
              <a:tr h="64017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Q20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Q21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Q22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Q23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Q24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Jan-Mar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Q25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Apr-Jun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Q26 </a:t>
                      </a: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Jul-Sep 2022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78240"/>
                  </a:ext>
                </a:extLst>
              </a:tr>
              <a:tr h="4307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positive blood cultures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904029"/>
                  </a:ext>
                </a:extLst>
              </a:tr>
              <a:tr h="4307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patient days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931367"/>
                  </a:ext>
                </a:extLst>
              </a:tr>
              <a:tr h="64017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positive blood cultures per 1,000 patient days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171640"/>
                  </a:ext>
                </a:extLst>
              </a:tr>
              <a:tr h="4307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positive blood cultures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306711"/>
                  </a:ext>
                </a:extLst>
              </a:tr>
              <a:tr h="4307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blood culture sets taken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808051"/>
                  </a:ext>
                </a:extLst>
              </a:tr>
              <a:tr h="64017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positive blood cultures per 1,000 blood culture sets taken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9152"/>
                  </a:ext>
                </a:extLst>
              </a:tr>
              <a:tr h="23798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BSIs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901809"/>
                  </a:ext>
                </a:extLst>
              </a:tr>
              <a:tr h="4307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BSI per 1,000 patient days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92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618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98002E"/>
      </a:lt2>
      <a:accent1>
        <a:srgbClr val="00AB8E"/>
      </a:accent1>
      <a:accent2>
        <a:srgbClr val="012169"/>
      </a:accent2>
      <a:accent3>
        <a:srgbClr val="E7E6E6"/>
      </a:accent3>
      <a:accent4>
        <a:srgbClr val="ECA154"/>
      </a:accent4>
      <a:accent5>
        <a:srgbClr val="98A4AE"/>
      </a:accent5>
      <a:accent6>
        <a:srgbClr val="EAAA00"/>
      </a:accent6>
      <a:hlink>
        <a:srgbClr val="D6D2C4"/>
      </a:hlink>
      <a:folHlink>
        <a:srgbClr val="00964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3E37366CDE040B30A19FF830DAD5E" ma:contentTypeVersion="11" ma:contentTypeDescription="Create a new document." ma:contentTypeScope="" ma:versionID="e949942d9b52e995dd42e17ca5d9cb5e">
  <xsd:schema xmlns:xsd="http://www.w3.org/2001/XMLSchema" xmlns:xs="http://www.w3.org/2001/XMLSchema" xmlns:p="http://schemas.microsoft.com/office/2006/metadata/properties" xmlns:ns3="6f6473ee-e108-463b-b286-fa50dd4c01e2" xmlns:ns4="ae13f663-6380-4aea-aa62-cd70fe5a19f0" targetNamespace="http://schemas.microsoft.com/office/2006/metadata/properties" ma:root="true" ma:fieldsID="26e2372ad500c173ba975d22f782b972" ns3:_="" ns4:_="">
    <xsd:import namespace="6f6473ee-e108-463b-b286-fa50dd4c01e2"/>
    <xsd:import namespace="ae13f663-6380-4aea-aa62-cd70fe5a19f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473ee-e108-463b-b286-fa50dd4c01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3f663-6380-4aea-aa62-cd70fe5a19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A860C3-64E6-4D2A-94B1-6B6AC446E3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96B243-E054-4D98-A828-4356ECCD8A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6473ee-e108-463b-b286-fa50dd4c01e2"/>
    <ds:schemaRef ds:uri="ae13f663-6380-4aea-aa62-cd70fe5a19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AA3BD5-90C3-4BC2-94B6-F5B6FAEAFEE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e13f663-6380-4aea-aa62-cd70fe5a19f0"/>
    <ds:schemaRef ds:uri="http://purl.org/dc/dcmitype/"/>
    <ds:schemaRef ds:uri="http://schemas.microsoft.com/office/infopath/2007/PartnerControls"/>
    <ds:schemaRef ds:uri="6f6473ee-e108-463b-b286-fa50dd4c01e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6568</TotalTime>
  <Words>1579</Words>
  <Application>Microsoft Office PowerPoint</Application>
  <PresentationFormat>Widescreen</PresentationFormat>
  <Paragraphs>705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Participation</vt:lpstr>
      <vt:lpstr>Active participation- Adult</vt:lpstr>
      <vt:lpstr>Active participation</vt:lpstr>
      <vt:lpstr>Active participation</vt:lpstr>
      <vt:lpstr>Rates of BSI in Adult CCUs</vt:lpstr>
      <vt:lpstr>Rates of ICU-associated BSI in Adult CCUs</vt:lpstr>
      <vt:lpstr>Rates of ICU-associated CVC-BSI in Adult CCUs</vt:lpstr>
      <vt:lpstr>Rates of BSI in Paediatric CCUs</vt:lpstr>
      <vt:lpstr>Rates of ICU-associated BSI in Paediatric CCUs</vt:lpstr>
      <vt:lpstr>Rates of ICU-associated CVC-BSI in Paediatric CCUs</vt:lpstr>
      <vt:lpstr>Rates of BSI in Neonatal CCUs</vt:lpstr>
      <vt:lpstr>Rates of ICU-associated BSI in Neonatal CCUs</vt:lpstr>
      <vt:lpstr>Rates of ICU-associated CVC-BSI in Neonatal CCUs</vt:lpstr>
      <vt:lpstr>Organism distribution: all PBCs in Adult CCUs</vt:lpstr>
      <vt:lpstr>Organism distribution: ICU-associated BSIs in Adult CCUs</vt:lpstr>
      <vt:lpstr>Organism distribution: ICU-CVC BSIs in Adult CCUs</vt:lpstr>
      <vt:lpstr>Organism distribution: all PBCs in Paediatric CCUs</vt:lpstr>
      <vt:lpstr>Organism distribution: ICU-associated BSIs in Paediatric CCUs</vt:lpstr>
      <vt:lpstr>Organism distribution: all PBCs in Neonatal CCUs</vt:lpstr>
      <vt:lpstr>Organism distribution: ICU-associated BSIs in Neonatal CCUs</vt:lpstr>
    </vt:vector>
  </TitlesOfParts>
  <Company>Cabinet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Glenn Gossling</dc:creator>
  <cp:lastModifiedBy>Lababa Hasan</cp:lastModifiedBy>
  <cp:revision>315</cp:revision>
  <dcterms:created xsi:type="dcterms:W3CDTF">2012-10-10T09:02:29Z</dcterms:created>
  <dcterms:modified xsi:type="dcterms:W3CDTF">2023-01-31T10:49:44Z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0x010100FB43E37366CDE040B30A19FF830DAD5E</vt:lpwstr>
  </property>
</Properties>
</file>